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78" y="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EAB0777-4C60-462E-A92C-CDAFD498799C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EAB0777-4C60-462E-A92C-CDAFD498799C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EAB0777-4C60-462E-A92C-CDAFD498799C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391816"/>
          </a:xfrm>
        </p:spPr>
        <p:txBody>
          <a:bodyPr>
            <a:normAutofit/>
          </a:bodyPr>
          <a:lstStyle/>
          <a:p>
            <a:r>
              <a:rPr lang="cs-CZ" sz="5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Objem a povrch těles</a:t>
            </a:r>
            <a:endParaRPr lang="cs-CZ" sz="5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29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563888" y="348046"/>
            <a:ext cx="281711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5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Koule </a:t>
            </a:r>
            <a:endParaRPr kumimoji="0" lang="cs-CZ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919045" y="1930995"/>
            <a:ext cx="19979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Objem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59046" y="3994611"/>
            <a:ext cx="205569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Povrch</a:t>
            </a:r>
            <a:endParaRPr kumimoji="0" lang="cs-CZ" sz="4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04485" y="4772696"/>
            <a:ext cx="38250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 = 4</a:t>
            </a:r>
            <a:r>
              <a:rPr lang="cs-CZ" sz="4000" b="1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r</a:t>
            </a:r>
            <a:r>
              <a:rPr lang="cs-CZ" sz="4000" b="1" baseline="30000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2</a:t>
            </a:r>
            <a:r>
              <a:rPr lang="cs-CZ" sz="4000" b="1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 = d</a:t>
            </a:r>
            <a:r>
              <a:rPr lang="cs-CZ" sz="4000" b="1" baseline="30000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2</a:t>
            </a:r>
            <a:endParaRPr lang="cs-CZ" sz="4000" b="1" baseline="30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023226" y="2843864"/>
                <a:ext cx="5276965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3600" b="1" dirty="0" smtClean="0"/>
                  <a:t>V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3600" b="1" i="1" smtClean="0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sz="3600" b="1" i="1" smtClean="0"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sz="3600" b="1" i="1" smtClean="0">
                        <a:latin typeface="Cambria Math"/>
                        <a:ea typeface="Cambria Math"/>
                      </a:rPr>
                      <m:t>𝝅</m:t>
                    </m:r>
                    <m:sSup>
                      <m:sSupPr>
                        <m:ctrlPr>
                          <a:rPr lang="cs-CZ" sz="3600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3600" b="1" i="1" smtClean="0">
                            <a:latin typeface="Cambria Math"/>
                            <a:ea typeface="Cambria Math"/>
                          </a:rPr>
                          <m:t>𝒓</m:t>
                        </m:r>
                      </m:e>
                      <m:sup>
                        <m:r>
                          <a:rPr lang="cs-CZ" sz="3600" b="1" i="1" smtClean="0">
                            <a:latin typeface="Cambria Math"/>
                            <a:ea typeface="Cambria Math"/>
                          </a:rPr>
                          <m:t>𝟑</m:t>
                        </m:r>
                      </m:sup>
                    </m:sSup>
                    <m:r>
                      <a:rPr lang="cs-CZ" sz="3600" b="1" i="1" smtClean="0">
                        <a:latin typeface="Cambria Math"/>
                        <a:ea typeface="Cambria Math"/>
                      </a:rPr>
                      <m:t>= </m:t>
                    </m:r>
                    <m:f>
                      <m:fPr>
                        <m:ctrlPr>
                          <a:rPr lang="cs-CZ" sz="36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sz="3600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cs-CZ" sz="3600" b="1" i="1" smtClean="0">
                            <a:latin typeface="Cambria Math"/>
                            <a:ea typeface="Cambria Math"/>
                          </a:rPr>
                          <m:t>𝟔</m:t>
                        </m:r>
                      </m:den>
                    </m:f>
                    <m:r>
                      <a:rPr lang="cs-CZ" sz="3600" b="1" i="1" smtClean="0">
                        <a:latin typeface="Cambria Math"/>
                        <a:ea typeface="Cambria Math"/>
                      </a:rPr>
                      <m:t>𝝅</m:t>
                    </m:r>
                    <m:sSup>
                      <m:sSupPr>
                        <m:ctrlPr>
                          <a:rPr lang="cs-CZ" sz="3600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3600" b="1" i="1" smtClean="0">
                            <a:latin typeface="Cambria Math"/>
                            <a:ea typeface="Cambria Math"/>
                          </a:rPr>
                          <m:t>𝒅</m:t>
                        </m:r>
                      </m:e>
                      <m:sup>
                        <m:r>
                          <a:rPr lang="cs-CZ" sz="3600" b="1" i="1" smtClean="0">
                            <a:latin typeface="Cambria Math"/>
                            <a:ea typeface="Cambria Math"/>
                          </a:rPr>
                          <m:t>𝟑</m:t>
                        </m:r>
                      </m:sup>
                    </m:sSup>
                  </m:oMath>
                </a14:m>
                <a:endParaRPr lang="cs-CZ" sz="3600" b="1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226" y="2843864"/>
                <a:ext cx="5276965" cy="892552"/>
              </a:xfrm>
              <a:prstGeom prst="rect">
                <a:avLst/>
              </a:prstGeom>
              <a:blipFill rotWithShape="1">
                <a:blip r:embed="rId2"/>
                <a:stretch>
                  <a:fillRect l="-3584" b="-109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816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780928"/>
            <a:ext cx="3364781" cy="3364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331640" y="260648"/>
            <a:ext cx="57148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Vrchlík, kulová úseč 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95536" y="1124744"/>
            <a:ext cx="49330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Objem kulové úseče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890858" y="1916832"/>
                <a:ext cx="3278718" cy="8363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1" i="1" smtClean="0">
                          <a:latin typeface="Cambria Math"/>
                        </a:rPr>
                        <m:t>𝑽</m:t>
                      </m:r>
                      <m:r>
                        <a:rPr lang="cs-CZ" sz="28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sz="28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1" i="1" smtClean="0">
                              <a:latin typeface="Cambria Math"/>
                              <a:ea typeface="Cambria Math"/>
                            </a:rPr>
                            <m:t>𝝅</m:t>
                          </m:r>
                          <m:r>
                            <a:rPr lang="cs-CZ" sz="2800" b="1" i="1" smtClean="0">
                              <a:latin typeface="Cambria Math"/>
                              <a:ea typeface="Cambria Math"/>
                            </a:rPr>
                            <m:t>𝒗</m:t>
                          </m:r>
                        </m:num>
                        <m:den>
                          <m:r>
                            <a:rPr lang="cs-CZ" sz="2800" b="1" i="1" smtClean="0">
                              <a:latin typeface="Cambria Math"/>
                            </a:rPr>
                            <m:t>𝟔</m:t>
                          </m:r>
                        </m:den>
                      </m:f>
                      <m:d>
                        <m:dPr>
                          <m:ctrlPr>
                            <a:rPr lang="cs-CZ" sz="28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𝟑</m:t>
                          </m:r>
                          <m:sSup>
                            <m:sSupPr>
                              <m:ctrlPr>
                                <a:rPr lang="cs-CZ" sz="28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800" b="1" i="1" smtClean="0">
                                  <a:latin typeface="Cambria Math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cs-CZ" sz="28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cs-CZ" sz="2800" b="1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sz="28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800" b="1" i="1" smtClean="0">
                                  <a:latin typeface="Cambria Math"/>
                                </a:rPr>
                                <m:t>𝒗</m:t>
                              </m:r>
                            </m:e>
                            <m:sup>
                              <m:r>
                                <a:rPr lang="cs-CZ" sz="28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858" y="1916832"/>
                <a:ext cx="3278718" cy="8363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95536" y="2852936"/>
            <a:ext cx="38270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Povrch vrchlíku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971600" y="3447236"/>
                <a:ext cx="228139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600" b="1" i="1" smtClean="0">
                          <a:latin typeface="Cambria Math"/>
                        </a:rPr>
                        <m:t>𝑺</m:t>
                      </m:r>
                      <m:r>
                        <a:rPr lang="cs-CZ" sz="3600" b="1" i="1" smtClean="0">
                          <a:latin typeface="Cambria Math"/>
                        </a:rPr>
                        <m:t>=</m:t>
                      </m:r>
                      <m:r>
                        <a:rPr lang="cs-CZ" sz="3600" b="1" i="1" smtClean="0">
                          <a:latin typeface="Cambria Math"/>
                        </a:rPr>
                        <m:t>𝟐</m:t>
                      </m:r>
                      <m:r>
                        <a:rPr lang="cs-CZ" sz="3600" b="1" i="1" smtClean="0"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cs-CZ" sz="3600" b="1" i="1" smtClean="0">
                          <a:latin typeface="Cambria Math"/>
                          <a:ea typeface="Cambria Math"/>
                        </a:rPr>
                        <m:t>𝒓𝒗</m:t>
                      </m:r>
                    </m:oMath>
                  </m:oMathPara>
                </a14:m>
                <a:endParaRPr lang="cs-CZ" sz="3600" b="1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447236"/>
                <a:ext cx="2281394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06569" y="4170930"/>
            <a:ext cx="51110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Povrch kulové úseče 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082207" y="4869160"/>
            <a:ext cx="37529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S = S</a:t>
            </a:r>
            <a:r>
              <a:rPr lang="cs-CZ" sz="3200" b="1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 vrchlíku</a:t>
            </a:r>
            <a:r>
              <a:rPr lang="cs-CZ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+ </a:t>
            </a:r>
            <a:r>
              <a:rPr lang="cs-CZ" sz="3200" b="1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</a:t>
            </a:r>
            <a:r>
              <a:rPr lang="cs-CZ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cs-CZ" sz="3200" b="1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endParaRPr lang="cs-CZ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71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225" y="2492896"/>
            <a:ext cx="4097459" cy="364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755576" y="296119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Kulový pás, kulová vrstva </a:t>
            </a:r>
          </a:p>
        </p:txBody>
      </p:sp>
      <p:sp>
        <p:nvSpPr>
          <p:cNvPr id="2" name="Obdélník 1"/>
          <p:cNvSpPr/>
          <p:nvPr/>
        </p:nvSpPr>
        <p:spPr>
          <a:xfrm>
            <a:off x="467544" y="1268760"/>
            <a:ext cx="45063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0000FF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Objem kulové </a:t>
            </a:r>
            <a:r>
              <a:rPr lang="cs-CZ" sz="3200" b="1" dirty="0" smtClean="0">
                <a:solidFill>
                  <a:srgbClr val="0000FF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vrstvy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1053" y="4653136"/>
            <a:ext cx="44791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0000FF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Povrch </a:t>
            </a:r>
            <a:r>
              <a:rPr lang="cs-CZ" sz="3200" b="1" dirty="0">
                <a:solidFill>
                  <a:srgbClr val="0000FF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kulové </a:t>
            </a:r>
            <a:r>
              <a:rPr lang="cs-CZ" sz="3200" b="1" dirty="0" smtClean="0">
                <a:solidFill>
                  <a:srgbClr val="0000FF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vrstvy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482799" y="1947714"/>
                <a:ext cx="4616200" cy="8363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1" i="1" smtClean="0">
                          <a:latin typeface="Cambria Math"/>
                        </a:rPr>
                        <m:t>𝑽</m:t>
                      </m:r>
                      <m:r>
                        <a:rPr lang="cs-CZ" sz="28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sz="28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1" i="1" smtClean="0">
                              <a:latin typeface="Cambria Math"/>
                              <a:ea typeface="Cambria Math"/>
                            </a:rPr>
                            <m:t>𝝅</m:t>
                          </m:r>
                          <m:r>
                            <a:rPr lang="cs-CZ" sz="2800" b="1" i="1" smtClean="0">
                              <a:latin typeface="Cambria Math"/>
                              <a:ea typeface="Cambria Math"/>
                            </a:rPr>
                            <m:t>𝒗</m:t>
                          </m:r>
                        </m:num>
                        <m:den>
                          <m:r>
                            <a:rPr lang="cs-CZ" sz="2800" b="1" i="1" smtClean="0">
                              <a:latin typeface="Cambria Math"/>
                            </a:rPr>
                            <m:t>𝟔</m:t>
                          </m:r>
                        </m:den>
                      </m:f>
                      <m:d>
                        <m:dPr>
                          <m:ctrlPr>
                            <a:rPr lang="cs-CZ" sz="28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𝟑</m:t>
                          </m:r>
                          <m:sSup>
                            <m:sSupPr>
                              <m:ctrlPr>
                                <a:rPr lang="cs-CZ" sz="28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cs-CZ" sz="28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2800" b="1" i="1" smtClean="0">
                                      <a:latin typeface="Cambria Math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cs-CZ" sz="2800" b="1" i="1" smtClean="0"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cs-CZ" sz="28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cs-CZ" sz="2800" b="1" i="1" smtClean="0">
                              <a:latin typeface="Cambria Math"/>
                            </a:rPr>
                            <m:t>+</m:t>
                          </m:r>
                          <m:r>
                            <a:rPr lang="cs-CZ" sz="2800" b="1" i="1" smtClean="0">
                              <a:latin typeface="Cambria Math"/>
                            </a:rPr>
                            <m:t>𝟑</m:t>
                          </m:r>
                          <m:sSup>
                            <m:sSupPr>
                              <m:ctrlPr>
                                <a:rPr lang="cs-CZ" sz="28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cs-CZ" sz="28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2800" b="1" i="1" smtClean="0">
                                      <a:latin typeface="Cambria Math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cs-CZ" sz="2800" b="1" i="1" smtClean="0"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cs-CZ" sz="28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cs-CZ" sz="2800" b="1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sz="28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800" b="1" i="1" smtClean="0">
                                  <a:latin typeface="Cambria Math"/>
                                </a:rPr>
                                <m:t>𝒗</m:t>
                              </m:r>
                            </m:e>
                            <m:sup>
                              <m:r>
                                <a:rPr lang="cs-CZ" sz="28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799" y="1947714"/>
                <a:ext cx="4616200" cy="8363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187329" y="5264961"/>
                <a:ext cx="4966937" cy="648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latin typeface="Cambria Math"/>
                        </a:rPr>
                        <m:t>𝑺</m:t>
                      </m:r>
                      <m:r>
                        <a:rPr lang="cs-CZ" sz="3200" b="1" i="1" smtClean="0">
                          <a:latin typeface="Cambria Math"/>
                        </a:rPr>
                        <m:t>=</m:t>
                      </m:r>
                      <m:r>
                        <a:rPr lang="cs-CZ" sz="3200" b="1" i="1" smtClean="0">
                          <a:latin typeface="Cambria Math"/>
                        </a:rPr>
                        <m:t>𝟐</m:t>
                      </m:r>
                      <m:r>
                        <a:rPr lang="cs-CZ" sz="3200" b="1" i="1" smtClean="0"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cs-CZ" sz="3200" b="1" i="1" smtClean="0">
                          <a:latin typeface="Cambria Math"/>
                          <a:ea typeface="Cambria Math"/>
                        </a:rPr>
                        <m:t>𝒓𝒗</m:t>
                      </m:r>
                      <m:r>
                        <a:rPr lang="cs-CZ" sz="3200" b="1" i="1" smtClean="0">
                          <a:latin typeface="Cambria Math"/>
                          <a:ea typeface="Cambria Math"/>
                        </a:rPr>
                        <m:t>+ </m:t>
                      </m:r>
                      <m:r>
                        <a:rPr lang="cs-CZ" sz="3200" b="1" i="1" smtClean="0">
                          <a:latin typeface="Cambria Math"/>
                          <a:ea typeface="Cambria Math"/>
                        </a:rPr>
                        <m:t>𝝅</m:t>
                      </m:r>
                      <m:d>
                        <m:dPr>
                          <m:ctrlPr>
                            <a:rPr lang="cs-CZ" sz="3200" b="1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sz="32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cs-CZ" sz="32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3200" b="1" i="1" smtClean="0">
                                      <a:latin typeface="Cambria Math"/>
                                      <a:ea typeface="Cambria Math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cs-CZ" sz="3200" b="1" i="1" smtClean="0">
                                      <a:latin typeface="Cambria Math"/>
                                      <a:ea typeface="Cambria Math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cs-CZ" sz="3200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cs-CZ" sz="3200" b="1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sz="32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cs-CZ" sz="3200" b="1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3200" b="1" i="1" smtClean="0">
                                      <a:latin typeface="Cambria Math"/>
                                      <a:ea typeface="Cambria Math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cs-CZ" sz="3200" b="1" i="1" smtClean="0">
                                      <a:latin typeface="Cambria Math"/>
                                      <a:ea typeface="Cambria Math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cs-CZ" sz="3200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cs-CZ" sz="3600" b="1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329" y="5264961"/>
                <a:ext cx="4966937" cy="64819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971600" y="3447236"/>
                <a:ext cx="228139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600" b="1" i="1" smtClean="0">
                          <a:latin typeface="Cambria Math"/>
                        </a:rPr>
                        <m:t>𝑺</m:t>
                      </m:r>
                      <m:r>
                        <a:rPr lang="cs-CZ" sz="3600" b="1" i="1" smtClean="0">
                          <a:latin typeface="Cambria Math"/>
                        </a:rPr>
                        <m:t>=</m:t>
                      </m:r>
                      <m:r>
                        <a:rPr lang="cs-CZ" sz="3600" b="1" i="1" smtClean="0">
                          <a:latin typeface="Cambria Math"/>
                        </a:rPr>
                        <m:t>𝟐</m:t>
                      </m:r>
                      <m:r>
                        <a:rPr lang="cs-CZ" sz="3600" b="1" i="1" smtClean="0"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cs-CZ" sz="3600" b="1" i="1" smtClean="0">
                          <a:latin typeface="Cambria Math"/>
                          <a:ea typeface="Cambria Math"/>
                        </a:rPr>
                        <m:t>𝒓𝒗</m:t>
                      </m:r>
                    </m:oMath>
                  </m:oMathPara>
                </a14:m>
                <a:endParaRPr lang="cs-CZ" sz="3600" b="1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447236"/>
                <a:ext cx="2281394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délník 8"/>
          <p:cNvSpPr/>
          <p:nvPr/>
        </p:nvSpPr>
        <p:spPr>
          <a:xfrm>
            <a:off x="188842" y="2867397"/>
            <a:ext cx="47035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 smtClean="0">
                <a:solidFill>
                  <a:srgbClr val="0000FF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Povrch kulového pásu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09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9658" y="1047403"/>
            <a:ext cx="5422947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331640" y="260648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Kulová výseč</a:t>
            </a:r>
            <a:endParaRPr lang="cs-CZ" sz="40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96495" y="1638607"/>
            <a:ext cx="19979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Objem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865713" y="2708920"/>
                <a:ext cx="2703945" cy="981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4000" b="1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V=</a:t>
                </a:r>
                <a14:m>
                  <m:oMath xmlns:m="http://schemas.openxmlformats.org/officeDocument/2006/math">
                    <m:r>
                      <a:rPr lang="cs-CZ" sz="4000" b="1" i="0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cs-CZ" sz="4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1" i="1" smtClean="0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sz="4000" b="1" i="1" smtClean="0"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sz="4000" b="1" i="1" smtClean="0">
                        <a:latin typeface="Cambria Math"/>
                        <a:ea typeface="Cambria Math"/>
                      </a:rPr>
                      <m:t>𝝅</m:t>
                    </m:r>
                    <m:sSup>
                      <m:sSupPr>
                        <m:ctrlPr>
                          <a:rPr lang="cs-CZ" sz="4000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4000" b="1" i="1" smtClean="0">
                            <a:latin typeface="Cambria Math"/>
                            <a:ea typeface="Cambria Math"/>
                          </a:rPr>
                          <m:t>𝒓</m:t>
                        </m:r>
                      </m:e>
                      <m:sup>
                        <m:r>
                          <a:rPr lang="cs-CZ" sz="4000" b="1" i="1" smtClean="0"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cs-CZ" sz="4000" b="1" i="1" smtClean="0">
                        <a:latin typeface="Cambria Math"/>
                        <a:ea typeface="Cambria Math"/>
                      </a:rPr>
                      <m:t>𝒗</m:t>
                    </m:r>
                  </m:oMath>
                </a14:m>
                <a:r>
                  <a:rPr lang="cs-CZ" sz="4000" b="1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endParaRPr lang="cs-CZ" sz="4000" b="1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713" y="2708920"/>
                <a:ext cx="2703945" cy="981487"/>
              </a:xfrm>
              <a:prstGeom prst="rect">
                <a:avLst/>
              </a:prstGeom>
              <a:blipFill rotWithShape="1">
                <a:blip r:embed="rId3"/>
                <a:stretch>
                  <a:fillRect l="-7883" b="-99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040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rych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2122" y="2193448"/>
            <a:ext cx="3958876" cy="3971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860245" y="350973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Krychle</a:t>
            </a:r>
            <a:endParaRPr lang="cs-CZ" sz="40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5536" y="1058859"/>
            <a:ext cx="3990195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Objem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cs-CZ" sz="2800" b="1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endParaRPr lang="cs-CZ" sz="2800" baseline="30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Povrch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6a</a:t>
            </a:r>
            <a:r>
              <a:rPr lang="cs-CZ" sz="2800" b="1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cs-CZ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Tělesová úhlopříčka</a:t>
            </a:r>
          </a:p>
          <a:p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Stěnová úhlopříčka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	 </a:t>
            </a:r>
          </a:p>
          <a:p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44095"/>
              </p:ext>
            </p:extLst>
          </p:nvPr>
        </p:nvGraphicFramePr>
        <p:xfrm>
          <a:off x="511871" y="4206807"/>
          <a:ext cx="1878762" cy="6851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Rovnice" r:id="rId4" imgW="634725" imgH="228501" progId="Equation.3">
                  <p:embed/>
                </p:oleObj>
              </mc:Choice>
              <mc:Fallback>
                <p:oleObj name="Rovnice" r:id="rId4" imgW="634725" imgH="228501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871" y="4206807"/>
                        <a:ext cx="1878762" cy="6851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590879"/>
              </p:ext>
            </p:extLst>
          </p:nvPr>
        </p:nvGraphicFramePr>
        <p:xfrm>
          <a:off x="539552" y="5373216"/>
          <a:ext cx="2232248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Rovnice" r:id="rId6" imgW="698500" imgH="241300" progId="Equation.3">
                  <p:embed/>
                </p:oleObj>
              </mc:Choice>
              <mc:Fallback>
                <p:oleObj name="Rovnice" r:id="rId6" imgW="6985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5373216"/>
                        <a:ext cx="2232248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218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vad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013021"/>
            <a:ext cx="3897982" cy="4923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860245" y="350973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Kvádr</a:t>
            </a:r>
            <a:endParaRPr lang="cs-CZ" sz="40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058859"/>
            <a:ext cx="3990195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Objem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= a· b· c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Povrch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= 2 (ab + </a:t>
            </a:r>
            <a:r>
              <a:rPr lang="cs-CZ" sz="28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ac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+ </a:t>
            </a:r>
            <a:r>
              <a:rPr lang="cs-CZ" sz="28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bc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Tělesová úhlopříčka</a:t>
            </a:r>
          </a:p>
          <a:p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Stěnová úhlopříčka</a:t>
            </a:r>
            <a:r>
              <a:rPr lang="cs-CZ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	 </a:t>
            </a:r>
          </a:p>
          <a:p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7228390"/>
              </p:ext>
            </p:extLst>
          </p:nvPr>
        </p:nvGraphicFramePr>
        <p:xfrm>
          <a:off x="467544" y="4149080"/>
          <a:ext cx="3341485" cy="778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Rovnice" r:id="rId4" imgW="1091726" imgH="253890" progId="Equation.3">
                  <p:embed/>
                </p:oleObj>
              </mc:Choice>
              <mc:Fallback>
                <p:oleObj name="Rovnice" r:id="rId4" imgW="1091726" imgH="25389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149080"/>
                        <a:ext cx="3341485" cy="7781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8406624"/>
              </p:ext>
            </p:extLst>
          </p:nvPr>
        </p:nvGraphicFramePr>
        <p:xfrm>
          <a:off x="467544" y="5482008"/>
          <a:ext cx="2304256" cy="709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Rovnice" r:id="rId6" imgW="875920" imgH="266584" progId="Equation.3">
                  <p:embed/>
                </p:oleObj>
              </mc:Choice>
              <mc:Fallback>
                <p:oleObj name="Rovnice" r:id="rId6" imgW="875920" imgH="266584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5482008"/>
                        <a:ext cx="2304256" cy="7090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522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ran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005669"/>
            <a:ext cx="4327505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95536" y="730636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Hranol – pravidelný šestiboký</a:t>
            </a:r>
            <a:endParaRPr lang="cs-CZ" sz="40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772816"/>
            <a:ext cx="41747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Objem </a:t>
            </a:r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cs-CZ" sz="2800" b="1" baseline="-25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cs-CZ" sz="2800" b="1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... obsah podstavy  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   </a:t>
            </a:r>
            <a:endParaRPr lang="cs-CZ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cs-CZ" sz="28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cs-CZ" sz="2800" b="1" baseline="-25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cs-CZ" sz="2800" b="1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 · 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v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8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Povrch</a:t>
            </a:r>
            <a:endParaRPr lang="cs-CZ" sz="2800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cs-CZ" sz="2800" b="1" baseline="-25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pl</a:t>
            </a:r>
            <a:r>
              <a:rPr lang="cs-CZ" sz="2800" b="1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... obsah pláště	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endParaRPr lang="cs-CZ" sz="2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= 2·S</a:t>
            </a:r>
            <a:r>
              <a:rPr lang="cs-CZ" sz="2800" b="1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p </a:t>
            </a:r>
            <a:r>
              <a:rPr lang="cs-CZ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+ </a:t>
            </a:r>
            <a:r>
              <a:rPr lang="cs-CZ" sz="28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cs-CZ" sz="2800" b="1" baseline="-25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pl</a:t>
            </a:r>
            <a:r>
              <a:rPr lang="cs-CZ" sz="2800" b="1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62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vale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799" y="476672"/>
            <a:ext cx="3092137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943708" y="730636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Válec</a:t>
            </a:r>
            <a:endParaRPr lang="cs-CZ" sz="40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67544" y="1646410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32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Objem</a:t>
            </a:r>
            <a:endParaRPr lang="cs-CZ" sz="3200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V=</a:t>
            </a:r>
            <a:r>
              <a:rPr lang="cs-CZ" sz="3200" b="1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</a:t>
            </a:r>
            <a:r>
              <a:rPr lang="cs-CZ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</a:t>
            </a:r>
            <a:r>
              <a:rPr lang="cs-CZ" sz="3200" b="1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 </a:t>
            </a:r>
            <a:r>
              <a:rPr lang="cs-CZ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v</a:t>
            </a:r>
            <a:endParaRPr lang="cs-CZ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3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32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Povrch</a:t>
            </a:r>
            <a:r>
              <a:rPr lang="cs-CZ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3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S=2</a:t>
            </a:r>
            <a:r>
              <a:rPr lang="cs-CZ" sz="3200" b="1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</a:t>
            </a:r>
            <a:r>
              <a:rPr lang="cs-CZ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</a:t>
            </a:r>
            <a:r>
              <a:rPr lang="cs-CZ" sz="3200" b="1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cs-CZ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+ </a:t>
            </a:r>
            <a:r>
              <a:rPr lang="cs-CZ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cs-CZ" sz="3200" b="1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</a:t>
            </a:r>
            <a:r>
              <a:rPr lang="cs-CZ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rv</a:t>
            </a:r>
            <a:endParaRPr lang="cs-CZ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85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jehl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1299" y="968534"/>
            <a:ext cx="4319563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059832" y="260648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Jehlan</a:t>
            </a:r>
            <a:endParaRPr lang="cs-CZ" sz="40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1520" y="1084579"/>
            <a:ext cx="4743606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Objem</a:t>
            </a:r>
            <a:r>
              <a:rPr lang="cs-CZ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endParaRPr lang="cs-CZ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cs-CZ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cs-CZ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32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32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Povrch</a:t>
            </a:r>
            <a:endParaRPr lang="cs-CZ" sz="3200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 = </a:t>
            </a:r>
            <a:r>
              <a:rPr lang="cs-CZ" sz="32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cs-CZ" sz="3200" b="1" baseline="-25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cs-CZ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+ </a:t>
            </a:r>
            <a:r>
              <a:rPr lang="cs-CZ" sz="32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cs-CZ" sz="3200" b="1" baseline="-25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pl</a:t>
            </a:r>
            <a:endParaRPr lang="cs-CZ" sz="3200" baseline="-25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cs-CZ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3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cs-CZ" sz="3200" b="1" baseline="-25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cs-CZ" sz="3200" b="1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cs-CZ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...  obsah podstavy </a:t>
            </a:r>
            <a:br>
              <a:rPr lang="cs-CZ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32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cs-CZ" sz="3200" b="1" baseline="-25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pl</a:t>
            </a:r>
            <a:r>
              <a:rPr lang="cs-CZ" sz="32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cs-CZ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... obsah pláště</a:t>
            </a:r>
            <a:endParaRPr lang="cs-CZ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277050" y="1844823"/>
                <a:ext cx="3024336" cy="9646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4000" b="0" i="1" smtClean="0">
                        <a:latin typeface="Cambria Math"/>
                      </a:rPr>
                      <m:t>𝑉</m:t>
                    </m:r>
                    <m:r>
                      <a:rPr lang="cs-CZ" sz="4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40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cs-CZ" sz="4000" dirty="0" smtClean="0"/>
                  <a:t>.S</a:t>
                </a:r>
                <a:r>
                  <a:rPr lang="cs-CZ" sz="4000" baseline="-25000" dirty="0" smtClean="0"/>
                  <a:t>p</a:t>
                </a:r>
                <a:r>
                  <a:rPr lang="cs-CZ" sz="4000" dirty="0" smtClean="0"/>
                  <a:t>.v</a:t>
                </a:r>
                <a:endParaRPr lang="cs-CZ" sz="40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050" y="1844823"/>
                <a:ext cx="3024336" cy="964623"/>
              </a:xfrm>
              <a:prstGeom prst="rect">
                <a:avLst/>
              </a:prstGeom>
              <a:blipFill rotWithShape="1">
                <a:blip r:embed="rId3"/>
                <a:stretch>
                  <a:fillRect b="-1139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678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omoly_jehl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403152"/>
            <a:ext cx="4093086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331640" y="260648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Komolý Jehlan</a:t>
            </a:r>
            <a:endParaRPr lang="cs-CZ" sz="40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81358" y="3501008"/>
            <a:ext cx="50107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cs-CZ" sz="2400" b="1" baseline="-25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pl</a:t>
            </a:r>
            <a:r>
              <a:rPr lang="cs-CZ" sz="2400" b="1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...obsah pláště</a:t>
            </a:r>
            <a:b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cs-CZ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...obsah podstavy</a:t>
            </a:r>
            <a:b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cs-CZ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 </a:t>
            </a: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...obsah stříšky</a:t>
            </a: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Obsah </a:t>
            </a:r>
            <a:r>
              <a:rPr lang="cs-CZ" sz="24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lichoběžníka</a:t>
            </a:r>
            <a:r>
              <a:rPr lang="cs-CZ" sz="2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ve stěně</a:t>
            </a:r>
          </a:p>
          <a:p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O </a:t>
            </a:r>
            <a:r>
              <a:rPr lang="cs-CZ" sz="2400" b="1" baseline="-25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lichoběžnika</a:t>
            </a: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= 0,5 · </a:t>
            </a:r>
            <a:r>
              <a:rPr lang="cs-CZ" sz="2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</a:t>
            </a:r>
            <a:r>
              <a:rPr lang="cs-CZ" sz="2400" b="1" baseline="-25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(a</a:t>
            </a:r>
            <a:r>
              <a:rPr lang="cs-CZ" sz="2400" b="1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1 </a:t>
            </a: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+ a</a:t>
            </a:r>
            <a:r>
              <a:rPr lang="cs-CZ" sz="2400" b="1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01858" y="1007305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4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Objem</a:t>
            </a:r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4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4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Povrch</a:t>
            </a:r>
            <a:endParaRPr lang="cs-CZ" sz="2400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S = </a:t>
            </a: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cs-CZ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+S</a:t>
            </a:r>
            <a:r>
              <a:rPr lang="cs-CZ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cs-CZ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+ </a:t>
            </a:r>
            <a:r>
              <a:rPr lang="cs-CZ" sz="2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cs-CZ" sz="2400" b="1" baseline="-25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pl</a:t>
            </a:r>
            <a:endParaRPr lang="cs-CZ" sz="2400" baseline="-25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53004"/>
              </p:ext>
            </p:extLst>
          </p:nvPr>
        </p:nvGraphicFramePr>
        <p:xfrm>
          <a:off x="846000" y="1484784"/>
          <a:ext cx="3881438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Rovnice" r:id="rId4" imgW="1485900" imgH="393700" progId="Equation.3">
                  <p:embed/>
                </p:oleObj>
              </mc:Choice>
              <mc:Fallback>
                <p:oleObj name="Rovnice" r:id="rId4" imgW="1485900" imgH="3937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000" y="1484784"/>
                        <a:ext cx="3881438" cy="1028700"/>
                      </a:xfrm>
                      <a:prstGeom prst="rect">
                        <a:avLst/>
                      </a:prstGeom>
                      <a:solidFill>
                        <a:schemeClr val="bg2">
                          <a:alpha val="4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4423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kuz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556792"/>
            <a:ext cx="3892920" cy="4277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491880" y="476672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Kužel</a:t>
            </a:r>
            <a:endParaRPr lang="cs-CZ" sz="40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331640" y="1628800"/>
            <a:ext cx="1713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Objem</a:t>
            </a:r>
            <a:endParaRPr lang="cs-CZ" sz="36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586669" y="2204863"/>
                <a:ext cx="4675447" cy="964623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cs-CZ" sz="40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V=</a:t>
                </a:r>
                <a14:m>
                  <m:oMath xmlns:m="http://schemas.openxmlformats.org/officeDocument/2006/math">
                    <m:r>
                      <a:rPr lang="cs-CZ" sz="4000" b="0" i="0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cs-CZ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4000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cs-CZ" sz="4000" i="1" smtClean="0">
                        <a:latin typeface="Cambria Math"/>
                        <a:ea typeface="Cambria Math"/>
                      </a:rPr>
                      <m:t>𝜋</m:t>
                    </m:r>
                    <m:sSup>
                      <m:sSupPr>
                        <m:ctrlPr>
                          <a:rPr lang="cs-CZ" sz="400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4000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</m:e>
                      <m:sup>
                        <m:r>
                          <a:rPr lang="cs-CZ" sz="40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cs-CZ" sz="4000" b="0" i="1" smtClean="0">
                        <a:latin typeface="Cambria Math"/>
                        <a:ea typeface="Cambria Math"/>
                      </a:rPr>
                      <m:t>𝑣</m:t>
                    </m:r>
                  </m:oMath>
                </a14:m>
                <a:r>
                  <a:rPr lang="cs-CZ" sz="40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cs-CZ" sz="4000" dirty="0" smtClean="0"/>
                  <a:t>=</a:t>
                </a:r>
                <a14:m>
                  <m:oMath xmlns:m="http://schemas.openxmlformats.org/officeDocument/2006/math">
                    <m:r>
                      <a:rPr lang="cs-CZ" sz="4000" b="0" i="0" dirty="0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cs-CZ" sz="40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4000" b="0" i="1" dirty="0" smtClean="0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cs-CZ" sz="4000" i="1" dirty="0" smtClean="0">
                        <a:latin typeface="Cambria Math"/>
                        <a:ea typeface="Cambria Math"/>
                      </a:rPr>
                      <m:t>𝜋</m:t>
                    </m:r>
                    <m:sSup>
                      <m:sSupPr>
                        <m:ctrlPr>
                          <a:rPr lang="cs-CZ" sz="4000" i="1" dirty="0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4000" b="0" i="1" dirty="0" smtClean="0">
                            <a:latin typeface="Cambria Math"/>
                            <a:ea typeface="Cambria Math"/>
                          </a:rPr>
                          <m:t>𝑑</m:t>
                        </m:r>
                      </m:e>
                      <m:sup>
                        <m:r>
                          <a:rPr lang="cs-CZ" sz="4000" b="0" i="1" dirty="0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cs-CZ" sz="4000" b="0" i="1" dirty="0" smtClean="0">
                        <a:latin typeface="Cambria Math"/>
                        <a:ea typeface="Cambria Math"/>
                      </a:rPr>
                      <m:t>𝑣</m:t>
                    </m:r>
                  </m:oMath>
                </a14:m>
                <a:endParaRPr lang="cs-CZ" sz="40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669" y="2204863"/>
                <a:ext cx="4675447" cy="964623"/>
              </a:xfrm>
              <a:prstGeom prst="rect">
                <a:avLst/>
              </a:prstGeom>
              <a:blipFill rotWithShape="1">
                <a:blip r:embed="rId3"/>
                <a:stretch>
                  <a:fillRect l="-4563" t="-1266" b="-1139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/>
          <p:cNvSpPr txBox="1"/>
          <p:nvPr/>
        </p:nvSpPr>
        <p:spPr>
          <a:xfrm>
            <a:off x="1331639" y="3372286"/>
            <a:ext cx="1779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Povrch</a:t>
            </a:r>
            <a:endParaRPr lang="cs-CZ" sz="36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30082" y="4018617"/>
            <a:ext cx="4838184" cy="584775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 = </a:t>
            </a:r>
            <a:r>
              <a:rPr lang="cs-CZ" sz="3200" b="1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r</a:t>
            </a:r>
            <a:r>
              <a:rPr lang="cs-CZ" sz="3200" b="1" baseline="30000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2</a:t>
            </a:r>
            <a:r>
              <a:rPr lang="cs-CZ" sz="3200" b="1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 + </a:t>
            </a:r>
            <a:r>
              <a:rPr lang="cs-CZ" sz="3200" b="1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rs</a:t>
            </a:r>
            <a:r>
              <a:rPr lang="cs-CZ" sz="3200" b="1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 =r(</a:t>
            </a:r>
            <a:r>
              <a:rPr lang="cs-CZ" sz="3200" b="1" dirty="0" err="1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r+s</a:t>
            </a:r>
            <a:r>
              <a:rPr lang="cs-CZ" sz="3200" b="1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)</a:t>
            </a:r>
            <a:endParaRPr lang="cs-CZ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52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komoly_kuz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584450"/>
            <a:ext cx="4098776" cy="348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4427984" y="646639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Komolý Kužel</a:t>
            </a:r>
            <a:endParaRPr lang="cs-CZ" sz="40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77892" y="992019"/>
            <a:ext cx="1713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Objem</a:t>
            </a:r>
            <a:endParaRPr lang="cs-CZ" sz="36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349917" y="1638350"/>
                <a:ext cx="4464496" cy="836383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1" i="1" smtClean="0">
                          <a:latin typeface="Cambria Math"/>
                        </a:rPr>
                        <m:t>𝑽</m:t>
                      </m:r>
                      <m:r>
                        <a:rPr lang="cs-CZ" sz="28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sz="28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800" b="1" i="1" smtClean="0">
                              <a:latin typeface="Cambria Math"/>
                              <a:ea typeface="Cambria Math"/>
                            </a:rPr>
                            <m:t>𝝅</m:t>
                          </m:r>
                          <m:r>
                            <a:rPr lang="cs-CZ" sz="2800" b="1" i="1" smtClean="0">
                              <a:latin typeface="Cambria Math"/>
                              <a:ea typeface="Cambria Math"/>
                            </a:rPr>
                            <m:t>𝒗</m:t>
                          </m:r>
                        </m:num>
                        <m:den>
                          <m:r>
                            <a:rPr lang="cs-CZ" sz="2800" b="1" i="1" smtClean="0">
                              <a:latin typeface="Cambria Math"/>
                            </a:rPr>
                            <m:t>𝟑</m:t>
                          </m:r>
                        </m:den>
                      </m:f>
                      <m:d>
                        <m:dPr>
                          <m:ctrlPr>
                            <a:rPr lang="cs-CZ" sz="2800" b="1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sz="28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cs-CZ" sz="28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2800" b="1" i="1" smtClean="0"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cs-CZ" sz="2800" b="1" i="1" smtClean="0"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cs-CZ" sz="28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cs-CZ" sz="2800" b="1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cs-CZ" sz="28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2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cs-CZ" sz="2800" b="1" i="1" smtClean="0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cs-CZ" sz="2800" b="1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sz="28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cs-CZ" sz="28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2800" b="1" i="1" smtClean="0"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cs-CZ" sz="2800" b="1" i="1" smtClean="0"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cs-CZ" sz="28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cs-CZ" sz="2800" b="1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17" y="1638350"/>
                <a:ext cx="4464496" cy="8363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1495057" y="2474733"/>
            <a:ext cx="1779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Povrch</a:t>
            </a:r>
            <a:endParaRPr lang="cs-CZ" sz="36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395536" y="3127357"/>
                <a:ext cx="4608512" cy="651332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latin typeface="Cambria Math"/>
                        </a:rPr>
                        <m:t>𝑺</m:t>
                      </m:r>
                      <m:r>
                        <a:rPr lang="cs-CZ" sz="3200" b="1" i="1" smtClean="0">
                          <a:latin typeface="Cambria Math"/>
                        </a:rPr>
                        <m:t>= </m:t>
                      </m:r>
                      <m:r>
                        <a:rPr lang="cs-CZ" sz="3200" b="1" i="1" smtClean="0"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cs-CZ" sz="3200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cs-CZ" sz="32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3200" b="1" i="1" smtClean="0">
                                  <a:latin typeface="Cambria Math"/>
                                  <a:ea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cs-CZ" sz="3200" b="1" i="1" smtClean="0"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sub>
                          </m:sSub>
                        </m:e>
                        <m:sup>
                          <m:r>
                            <a:rPr lang="cs-CZ" sz="32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cs-CZ" sz="3200" b="1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cs-CZ" sz="3200" b="1" i="1" smtClean="0">
                          <a:latin typeface="Cambria Math"/>
                          <a:ea typeface="Cambria Math"/>
                        </a:rPr>
                        <m:t>𝝅</m:t>
                      </m:r>
                      <m:sSup>
                        <m:sSupPr>
                          <m:ctrlPr>
                            <a:rPr lang="cs-CZ" sz="3200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cs-CZ" sz="32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3200" b="1" i="1" smtClean="0">
                                  <a:latin typeface="Cambria Math"/>
                                  <a:ea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cs-CZ" sz="3200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b>
                          </m:sSub>
                        </m:e>
                        <m:sup>
                          <m:r>
                            <a:rPr lang="cs-CZ" sz="32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cs-CZ" sz="3200" b="1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cs-CZ" sz="32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3200" b="1" i="1" smtClean="0">
                              <a:latin typeface="Cambria Math"/>
                              <a:ea typeface="Cambria Math"/>
                            </a:rPr>
                            <m:t>𝑺</m:t>
                          </m:r>
                        </m:e>
                        <m:sub>
                          <m:r>
                            <a:rPr lang="cs-CZ" sz="3200" b="1" i="1" smtClean="0">
                              <a:latin typeface="Cambria Math"/>
                              <a:ea typeface="Cambria Math"/>
                            </a:rPr>
                            <m:t>𝒑𝒍</m:t>
                          </m:r>
                        </m:sub>
                      </m:sSub>
                    </m:oMath>
                  </m:oMathPara>
                </a14:m>
                <a:endParaRPr lang="cs-CZ" sz="3200" b="1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127357"/>
                <a:ext cx="4608512" cy="651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ovéPole 10"/>
          <p:cNvSpPr txBox="1"/>
          <p:nvPr/>
        </p:nvSpPr>
        <p:spPr>
          <a:xfrm>
            <a:off x="1115616" y="3778689"/>
            <a:ext cx="33233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Povrch pláště</a:t>
            </a:r>
            <a:endParaRPr lang="cs-CZ" sz="36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670109" y="4581128"/>
                <a:ext cx="3937168" cy="695960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36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3600" b="1" i="1" smtClean="0"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cs-CZ" sz="3600" b="1" i="1" smtClean="0">
                              <a:latin typeface="Cambria Math"/>
                            </a:rPr>
                            <m:t>𝒑𝒍</m:t>
                          </m:r>
                        </m:sub>
                      </m:sSub>
                      <m:r>
                        <a:rPr lang="cs-CZ" sz="3600" b="1" i="1" smtClean="0">
                          <a:latin typeface="Cambria Math"/>
                        </a:rPr>
                        <m:t>=</m:t>
                      </m:r>
                      <m:r>
                        <a:rPr lang="cs-CZ" sz="3600" b="1" i="1" smtClean="0">
                          <a:latin typeface="Cambria Math"/>
                          <a:ea typeface="Cambria Math"/>
                        </a:rPr>
                        <m:t>𝝅</m:t>
                      </m:r>
                      <m:r>
                        <a:rPr lang="cs-CZ" sz="3600" b="1" i="1" smtClean="0">
                          <a:latin typeface="Cambria Math"/>
                          <a:ea typeface="Cambria Math"/>
                        </a:rPr>
                        <m:t>𝒔</m:t>
                      </m:r>
                      <m:d>
                        <m:dPr>
                          <m:ctrlPr>
                            <a:rPr lang="cs-CZ" sz="3600" b="1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36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3600" b="1" i="1" smtClean="0">
                                  <a:latin typeface="Cambria Math"/>
                                  <a:ea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cs-CZ" sz="3600" b="1" i="1" smtClean="0">
                                  <a:latin typeface="Cambria Math"/>
                                  <a:ea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cs-CZ" sz="3600" b="1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36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3600" b="1" i="1" smtClean="0">
                                  <a:latin typeface="Cambria Math"/>
                                  <a:ea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cs-CZ" sz="3600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09" y="4581128"/>
                <a:ext cx="3937168" cy="69596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735133" y="5517232"/>
                <a:ext cx="4124719" cy="691343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latin typeface="Cambria Math"/>
                        </a:rPr>
                        <m:t>𝒔</m:t>
                      </m:r>
                      <m:r>
                        <a:rPr lang="cs-CZ" sz="3200" b="1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3200" b="1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cs-CZ" sz="32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3200" b="1" i="1" smtClean="0">
                                  <a:latin typeface="Cambria Math"/>
                                </a:rPr>
                                <m:t>𝒗</m:t>
                              </m:r>
                            </m:e>
                            <m:sup>
                              <m:r>
                                <a:rPr lang="cs-CZ" sz="32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cs-CZ" sz="3200" b="1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sz="32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3200" b="1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sz="3200" b="1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3200" b="1" i="1" smtClean="0">
                                          <a:latin typeface="Cambria Math"/>
                                        </a:rPr>
                                        <m:t>𝒓</m:t>
                                      </m:r>
                                    </m:e>
                                    <m:sub>
                                      <m:r>
                                        <a:rPr lang="cs-CZ" sz="3200" b="1" i="1" smtClean="0"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cs-CZ" sz="3200" b="1" i="1" smtClean="0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cs-CZ" sz="3200" b="1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3200" b="1" i="1" smtClean="0">
                                          <a:latin typeface="Cambria Math"/>
                                        </a:rPr>
                                        <m:t>𝒓</m:t>
                                      </m:r>
                                    </m:e>
                                    <m:sub>
                                      <m:r>
                                        <a:rPr lang="cs-CZ" sz="3200" b="1" i="1" smtClean="0">
                                          <a:latin typeface="Cambria Math"/>
                                        </a:rPr>
                                        <m:t>𝟐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32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133" y="5517232"/>
                <a:ext cx="4124719" cy="69134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639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114</TotalTime>
  <Words>315</Words>
  <Application>Microsoft Office PowerPoint</Application>
  <PresentationFormat>Předvádění na obrazovce (4:3)</PresentationFormat>
  <Paragraphs>88</Paragraphs>
  <Slides>13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Administrativní</vt:lpstr>
      <vt:lpstr>Rovnice</vt:lpstr>
      <vt:lpstr>Objem a povrch těles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Objem a povrch těles</dc:title>
  <dc:creator>Luděk Šnirch</dc:creator>
  <cp:lastModifiedBy>Luděk Šnirch</cp:lastModifiedBy>
  <cp:revision>24</cp:revision>
  <dcterms:created xsi:type="dcterms:W3CDTF">2013-03-31T20:08:26Z</dcterms:created>
  <dcterms:modified xsi:type="dcterms:W3CDTF">2014-04-21T05:40:56Z</dcterms:modified>
</cp:coreProperties>
</file>