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78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391816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Objem a povrch těles</a:t>
            </a:r>
            <a:endParaRPr lang="cs-CZ" sz="5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9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63888" y="348046"/>
            <a:ext cx="28171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Koule </a:t>
            </a:r>
            <a:endParaRPr kumimoji="0" lang="cs-CZ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19045" y="1930995"/>
            <a:ext cx="1997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Objem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59046" y="3994611"/>
            <a:ext cx="20556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Povrch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4485" y="4772696"/>
            <a:ext cx="3825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= 4</a:t>
            </a:r>
            <a:r>
              <a:rPr lang="cs-CZ" sz="4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r</a:t>
            </a:r>
            <a:r>
              <a:rPr lang="cs-CZ" sz="40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2</a:t>
            </a:r>
            <a:r>
              <a:rPr lang="cs-CZ" sz="4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= d</a:t>
            </a:r>
            <a:r>
              <a:rPr lang="cs-CZ" sz="40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2</a:t>
            </a:r>
            <a:endParaRPr lang="cs-CZ" sz="4000" b="1" baseline="30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23226" y="2843864"/>
                <a:ext cx="5276965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b="1" dirty="0" smtClean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cs-CZ" sz="36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36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cs-CZ" sz="36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  <m:r>
                      <a:rPr lang="cs-CZ" sz="3600" b="1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cs-CZ" sz="36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36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cs-CZ" sz="3600" b="1" i="1" smtClean="0">
                            <a:latin typeface="Cambria Math"/>
                            <a:ea typeface="Cambria Math"/>
                          </a:rPr>
                          <m:t>𝟔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cs-CZ" sz="36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3600" b="1" i="1" smtClean="0">
                            <a:latin typeface="Cambria Math"/>
                            <a:ea typeface="Cambria Math"/>
                          </a:rPr>
                          <m:t>𝒅</m:t>
                        </m:r>
                      </m:e>
                      <m:sup>
                        <m:r>
                          <a:rPr lang="cs-CZ" sz="36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226" y="2843864"/>
                <a:ext cx="5276965" cy="892552"/>
              </a:xfrm>
              <a:prstGeom prst="rect">
                <a:avLst/>
              </a:prstGeom>
              <a:blipFill rotWithShape="1">
                <a:blip r:embed="rId2"/>
                <a:stretch>
                  <a:fillRect l="-3584" b="-109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81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3364781" cy="336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331640" y="260648"/>
            <a:ext cx="5714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Vrchlík, kulová úseč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1124744"/>
            <a:ext cx="49330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Objem kulové úseče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890858" y="1916832"/>
                <a:ext cx="3278718" cy="836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𝑽</m:t>
                      </m:r>
                      <m:r>
                        <a:rPr lang="cs-CZ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d>
                        <m:d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28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58" y="1916832"/>
                <a:ext cx="3278718" cy="8363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2852936"/>
            <a:ext cx="38270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Povrch vrchlíku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971600" y="3447236"/>
                <a:ext cx="22813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latin typeface="Cambria Math"/>
                        </a:rPr>
                        <m:t>𝑺</m:t>
                      </m:r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r>
                        <a:rPr lang="cs-CZ" sz="3600" b="1" i="1" smtClean="0">
                          <a:latin typeface="Cambria Math"/>
                        </a:rPr>
                        <m:t>𝟐</m:t>
                      </m:r>
                      <m:r>
                        <a:rPr lang="cs-CZ" sz="36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cs-CZ" sz="3600" b="1" i="1" smtClean="0">
                          <a:latin typeface="Cambria Math"/>
                          <a:ea typeface="Cambria Math"/>
                        </a:rPr>
                        <m:t>𝒓𝒗</m:t>
                      </m:r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47236"/>
                <a:ext cx="228139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06569" y="4170930"/>
            <a:ext cx="51110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Povrch kulové úseče 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82207" y="4869160"/>
            <a:ext cx="3752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 = S</a:t>
            </a:r>
            <a:r>
              <a:rPr lang="cs-CZ" sz="32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 vrchlíku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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32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25" y="2492896"/>
            <a:ext cx="4097459" cy="364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55576" y="296119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Kulový pás, kulová vrstva </a:t>
            </a:r>
          </a:p>
        </p:txBody>
      </p:sp>
      <p:sp>
        <p:nvSpPr>
          <p:cNvPr id="2" name="Obdélník 1"/>
          <p:cNvSpPr/>
          <p:nvPr/>
        </p:nvSpPr>
        <p:spPr>
          <a:xfrm>
            <a:off x="467544" y="1268760"/>
            <a:ext cx="4506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Objem kulové </a:t>
            </a:r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vrstvy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01053" y="4653136"/>
            <a:ext cx="44791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Povrch </a:t>
            </a:r>
            <a:r>
              <a:rPr lang="cs-CZ" sz="3200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kulové </a:t>
            </a:r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vrstvy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82799" y="1947714"/>
                <a:ext cx="4616200" cy="836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𝑽</m:t>
                      </m:r>
                      <m:r>
                        <a:rPr lang="cs-CZ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d>
                        <m:d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cs-CZ" sz="2800" b="1" i="1" smtClean="0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28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99" y="1947714"/>
                <a:ext cx="4616200" cy="8363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87329" y="5264961"/>
                <a:ext cx="4966937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𝑺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latin typeface="Cambria Math"/>
                        </a:rPr>
                        <m:t>𝟐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𝒓𝒗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𝝅</m:t>
                      </m:r>
                      <m:d>
                        <m:dPr>
                          <m:ctrlPr>
                            <a:rPr lang="cs-CZ" sz="32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sz="32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3200" b="1" i="1" smtClean="0">
                                      <a:latin typeface="Cambria Math"/>
                                      <a:ea typeface="Cambria Math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cs-CZ" sz="3200" b="1" i="1" smtClean="0">
                                      <a:latin typeface="Cambria Math"/>
                                      <a:ea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sz="3200" b="1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3200" b="1" i="1" smtClean="0">
                                      <a:latin typeface="Cambria Math"/>
                                      <a:ea typeface="Cambria Math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cs-CZ" sz="3200" b="1" i="1" smtClean="0">
                                      <a:latin typeface="Cambria Math"/>
                                      <a:ea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29" y="5264961"/>
                <a:ext cx="4966937" cy="6481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971600" y="3447236"/>
                <a:ext cx="228139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1" smtClean="0">
                          <a:latin typeface="Cambria Math"/>
                        </a:rPr>
                        <m:t>𝑺</m:t>
                      </m:r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r>
                        <a:rPr lang="cs-CZ" sz="3600" b="1" i="1" smtClean="0">
                          <a:latin typeface="Cambria Math"/>
                        </a:rPr>
                        <m:t>𝟐</m:t>
                      </m:r>
                      <m:r>
                        <a:rPr lang="cs-CZ" sz="36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cs-CZ" sz="3600" b="1" i="1" smtClean="0">
                          <a:latin typeface="Cambria Math"/>
                          <a:ea typeface="Cambria Math"/>
                        </a:rPr>
                        <m:t>𝒓𝒗</m:t>
                      </m:r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447236"/>
                <a:ext cx="2281394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188842" y="2867397"/>
            <a:ext cx="47035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Povrch kulového pásu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0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658" y="1047403"/>
            <a:ext cx="542294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331640" y="260648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Kulová výseč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6495" y="1638607"/>
            <a:ext cx="1997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Objem</a:t>
            </a: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65713" y="2708920"/>
                <a:ext cx="2703945" cy="981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40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V=</a:t>
                </a:r>
                <a14:m>
                  <m:oMath xmlns:m="http://schemas.openxmlformats.org/officeDocument/2006/math">
                    <m:r>
                      <a:rPr lang="cs-CZ" sz="4000" b="1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40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sz="40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cs-CZ" sz="40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40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cs-CZ" sz="4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cs-CZ" sz="4000" b="1" i="1" smtClean="0">
                        <a:latin typeface="Cambria Math"/>
                        <a:ea typeface="Cambria Math"/>
                      </a:rPr>
                      <m:t>𝒗</m:t>
                    </m:r>
                  </m:oMath>
                </a14:m>
                <a:r>
                  <a:rPr lang="cs-CZ" sz="4000" b="1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cs-CZ" sz="4000" b="1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713" y="2708920"/>
                <a:ext cx="2703945" cy="981487"/>
              </a:xfrm>
              <a:prstGeom prst="rect">
                <a:avLst/>
              </a:prstGeom>
              <a:blipFill rotWithShape="1">
                <a:blip r:embed="rId3"/>
                <a:stretch>
                  <a:fillRect l="-7883" b="-99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4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rych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122" y="2193448"/>
            <a:ext cx="3958876" cy="397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860245" y="350973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Krychle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058859"/>
            <a:ext cx="399019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cs-CZ" sz="28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cs-CZ" sz="2800" baseline="30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6a</a:t>
            </a:r>
            <a:r>
              <a:rPr lang="cs-CZ" sz="28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Tělesová úhlopříčka</a:t>
            </a:r>
          </a:p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Stěnová úhlopříčka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 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4095"/>
              </p:ext>
            </p:extLst>
          </p:nvPr>
        </p:nvGraphicFramePr>
        <p:xfrm>
          <a:off x="511871" y="4206807"/>
          <a:ext cx="1878762" cy="685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Rovnice" r:id="rId4" imgW="634725" imgH="228501" progId="Equation.3">
                  <p:embed/>
                </p:oleObj>
              </mc:Choice>
              <mc:Fallback>
                <p:oleObj name="Rovnice" r:id="rId4" imgW="634725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71" y="4206807"/>
                        <a:ext cx="1878762" cy="6851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590879"/>
              </p:ext>
            </p:extLst>
          </p:nvPr>
        </p:nvGraphicFramePr>
        <p:xfrm>
          <a:off x="539552" y="5373216"/>
          <a:ext cx="223224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Rovnice" r:id="rId6" imgW="698500" imgH="241300" progId="Equation.3">
                  <p:embed/>
                </p:oleObj>
              </mc:Choice>
              <mc:Fallback>
                <p:oleObj name="Rovnice" r:id="rId6" imgW="6985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373216"/>
                        <a:ext cx="2232248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1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vad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13021"/>
            <a:ext cx="3897982" cy="492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860245" y="350973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Kvádr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058859"/>
            <a:ext cx="399019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a· b· c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2 (ab + </a:t>
            </a:r>
            <a:r>
              <a:rPr lang="cs-CZ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cs-CZ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bc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Tělesová úhlopříčka</a:t>
            </a:r>
          </a:p>
          <a:p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Stěnová úhlopříčka</a:t>
            </a: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	 </a:t>
            </a: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228390"/>
              </p:ext>
            </p:extLst>
          </p:nvPr>
        </p:nvGraphicFramePr>
        <p:xfrm>
          <a:off x="467544" y="4149080"/>
          <a:ext cx="3341485" cy="77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Rovnice" r:id="rId4" imgW="1091726" imgH="253890" progId="Equation.3">
                  <p:embed/>
                </p:oleObj>
              </mc:Choice>
              <mc:Fallback>
                <p:oleObj name="Rovnice" r:id="rId4" imgW="1091726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49080"/>
                        <a:ext cx="3341485" cy="778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406624"/>
              </p:ext>
            </p:extLst>
          </p:nvPr>
        </p:nvGraphicFramePr>
        <p:xfrm>
          <a:off x="467544" y="5482008"/>
          <a:ext cx="2304256" cy="709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Rovnice" r:id="rId6" imgW="875920" imgH="266584" progId="Equation.3">
                  <p:embed/>
                </p:oleObj>
              </mc:Choice>
              <mc:Fallback>
                <p:oleObj name="Rovnice" r:id="rId6" imgW="875920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482008"/>
                        <a:ext cx="2304256" cy="7090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2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ran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05669"/>
            <a:ext cx="4327505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95536" y="73063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Hranol – pravidelný šestiboký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772816"/>
            <a:ext cx="41747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 </a:t>
            </a:r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8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 obsah podstavy 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endParaRPr lang="cs-CZ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cs-CZ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28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·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8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endParaRPr lang="cs-CZ" sz="28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r>
              <a:rPr lang="cs-CZ" sz="28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 obsah pláště	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cs-CZ" sz="2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 2·S</a:t>
            </a:r>
            <a:r>
              <a:rPr lang="cs-CZ" sz="28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p </a:t>
            </a: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cs-CZ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8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r>
              <a:rPr lang="cs-CZ" sz="28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al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799" y="476672"/>
            <a:ext cx="3092137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943708" y="7306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Válec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64641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endParaRPr lang="cs-CZ" sz="32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V=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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cs-CZ" sz="32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3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r>
              <a:rPr lang="cs-CZ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S=2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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cs-CZ" sz="32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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rv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eh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299" y="968534"/>
            <a:ext cx="431956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059832" y="260648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Jehlan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0" y="1084579"/>
            <a:ext cx="474360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32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endParaRPr lang="cs-CZ" sz="32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= </a:t>
            </a:r>
            <a:r>
              <a:rPr lang="cs-CZ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32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cs-CZ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32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endParaRPr lang="cs-CZ" sz="3200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3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32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cs-CZ" sz="32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  obsah podstavy </a:t>
            </a:r>
            <a:b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32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r>
              <a:rPr lang="cs-CZ" sz="32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 obsah pláště</a:t>
            </a:r>
            <a:endParaRPr lang="cs-CZ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77050" y="1844823"/>
                <a:ext cx="3024336" cy="964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4000" b="0" i="1" smtClean="0">
                        <a:latin typeface="Cambria Math"/>
                      </a:rPr>
                      <m:t>𝑉</m:t>
                    </m:r>
                    <m:r>
                      <a:rPr lang="cs-CZ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4000" dirty="0" smtClean="0"/>
                  <a:t>.S</a:t>
                </a:r>
                <a:r>
                  <a:rPr lang="cs-CZ" sz="4000" baseline="-25000" dirty="0" smtClean="0"/>
                  <a:t>p</a:t>
                </a:r>
                <a:r>
                  <a:rPr lang="cs-CZ" sz="4000" dirty="0" smtClean="0"/>
                  <a:t>.v</a:t>
                </a:r>
                <a:endParaRPr lang="cs-CZ" sz="4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50" y="1844823"/>
                <a:ext cx="3024336" cy="964623"/>
              </a:xfrm>
              <a:prstGeom prst="rect">
                <a:avLst/>
              </a:prstGeom>
              <a:blipFill rotWithShape="1">
                <a:blip r:embed="rId3"/>
                <a:stretch>
                  <a:fillRect b="-113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7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omoly_jehl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03152"/>
            <a:ext cx="4093086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331640" y="260648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Komolý Jehlan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1358" y="3501008"/>
            <a:ext cx="50107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4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r>
              <a:rPr lang="cs-CZ" sz="2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...obsah pláště</a:t>
            </a:r>
            <a:b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...obsah podstavy</a:t>
            </a:r>
            <a:b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...obsah stříšky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Obsah </a:t>
            </a:r>
            <a:r>
              <a:rPr lang="cs-CZ" sz="24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lichoběžníka</a:t>
            </a:r>
            <a:r>
              <a:rPr lang="cs-CZ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ve stěně</a:t>
            </a:r>
          </a:p>
          <a:p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 </a:t>
            </a:r>
            <a:r>
              <a:rPr lang="cs-CZ" sz="24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lichoběžnika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= 0,5 · </a:t>
            </a:r>
            <a:r>
              <a:rPr lang="cs-CZ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</a:t>
            </a:r>
            <a:r>
              <a:rPr lang="cs-CZ" sz="24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(a</a:t>
            </a:r>
            <a:r>
              <a:rPr lang="cs-CZ" sz="2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+ a</a:t>
            </a:r>
            <a:r>
              <a:rPr lang="cs-CZ" sz="2400" b="1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01858" y="100730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cs-CZ" sz="2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endParaRPr lang="cs-CZ" sz="24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 = 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+S</a:t>
            </a:r>
            <a:r>
              <a:rPr lang="cs-CZ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cs-CZ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cs-CZ" sz="2400" b="1" baseline="-25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</a:t>
            </a:r>
            <a:endParaRPr lang="cs-CZ" sz="2400" baseline="-25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3004"/>
              </p:ext>
            </p:extLst>
          </p:nvPr>
        </p:nvGraphicFramePr>
        <p:xfrm>
          <a:off x="846000" y="1484784"/>
          <a:ext cx="38814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Rovnice" r:id="rId4" imgW="1485900" imgH="393700" progId="Equation.3">
                  <p:embed/>
                </p:oleObj>
              </mc:Choice>
              <mc:Fallback>
                <p:oleObj name="Rovnice" r:id="rId4" imgW="14859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000" y="1484784"/>
                        <a:ext cx="3881438" cy="1028700"/>
                      </a:xfrm>
                      <a:prstGeom prst="rect">
                        <a:avLst/>
                      </a:prstGeom>
                      <a:solidFill>
                        <a:schemeClr val="bg2">
                          <a:alpha val="4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42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kuz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556792"/>
            <a:ext cx="3892920" cy="427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91880" y="47667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Kužel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31640" y="1628800"/>
            <a:ext cx="171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endParaRPr lang="cs-CZ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586669" y="2204863"/>
                <a:ext cx="4675447" cy="96462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cs-CZ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V=</a:t>
                </a:r>
                <a14:m>
                  <m:oMath xmlns:m="http://schemas.openxmlformats.org/officeDocument/2006/math">
                    <m:r>
                      <a:rPr lang="cs-CZ" sz="40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400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cs-CZ" sz="4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40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cs-CZ" sz="4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4000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r>
                  <a:rPr lang="cs-CZ" sz="4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cs-CZ" sz="4000" dirty="0" smtClean="0"/>
                  <a:t>=</a:t>
                </a:r>
                <a14:m>
                  <m:oMath xmlns:m="http://schemas.openxmlformats.org/officeDocument/2006/math">
                    <m:r>
                      <a:rPr lang="cs-CZ" sz="4000" b="0" i="0" dirty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4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40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cs-CZ" sz="4000" i="1" dirty="0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cs-CZ" sz="400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4000" b="0" i="1" dirty="0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p>
                        <m:r>
                          <a:rPr lang="cs-CZ" sz="40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cs-CZ" sz="4000" b="0" i="1" dirty="0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endParaRPr lang="cs-CZ" sz="4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69" y="2204863"/>
                <a:ext cx="4675447" cy="964623"/>
              </a:xfrm>
              <a:prstGeom prst="rect">
                <a:avLst/>
              </a:prstGeom>
              <a:blipFill rotWithShape="1">
                <a:blip r:embed="rId3"/>
                <a:stretch>
                  <a:fillRect l="-4563" t="-1266" b="-113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1331639" y="3372286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endParaRPr lang="cs-CZ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0082" y="4018617"/>
            <a:ext cx="4838184" cy="58477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= 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r</a:t>
            </a:r>
            <a:r>
              <a:rPr lang="cs-CZ" sz="32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2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+ </a:t>
            </a:r>
            <a:r>
              <a:rPr lang="cs-CZ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rs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=r(</a:t>
            </a:r>
            <a:r>
              <a:rPr lang="cs-CZ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r+s</a:t>
            </a:r>
            <a:r>
              <a:rPr lang="cs-CZ" sz="32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)</a:t>
            </a:r>
            <a:endParaRPr lang="cs-CZ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omoly_kuz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84450"/>
            <a:ext cx="4098776" cy="348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427984" y="646639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Komolý Kužel</a:t>
            </a:r>
            <a:endParaRPr lang="cs-CZ" sz="4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7892" y="992019"/>
            <a:ext cx="171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Objem</a:t>
            </a:r>
            <a:endParaRPr lang="cs-CZ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49917" y="1638350"/>
                <a:ext cx="4464496" cy="83638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 smtClean="0">
                          <a:latin typeface="Cambria Math"/>
                        </a:rPr>
                        <m:t>𝑽</m:t>
                      </m:r>
                      <m:r>
                        <a:rPr lang="cs-CZ" sz="28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cs-CZ" sz="2800" b="1" i="1" smtClean="0">
                              <a:latin typeface="Cambria Math"/>
                              <a:ea typeface="Cambria Math"/>
                            </a:rPr>
                            <m:t>𝒗</m:t>
                          </m:r>
                        </m:num>
                        <m:den>
                          <m:r>
                            <a:rPr lang="cs-CZ" sz="28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d>
                        <m:dPr>
                          <m:ctrlPr>
                            <a:rPr lang="cs-CZ" sz="2800" b="1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2800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28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cs-CZ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cs-CZ" sz="2800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cs-CZ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cs-CZ" sz="2800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17" y="1638350"/>
                <a:ext cx="4464496" cy="8363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1495057" y="2474733"/>
            <a:ext cx="1779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</a:t>
            </a:r>
            <a:endParaRPr lang="cs-CZ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395536" y="3127357"/>
                <a:ext cx="4608512" cy="651332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𝑺</m:t>
                      </m:r>
                      <m:r>
                        <a:rPr lang="cs-CZ" sz="3200" b="1" i="1" smtClean="0">
                          <a:latin typeface="Cambria Math"/>
                        </a:rPr>
                        <m:t>= 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𝝅</m:t>
                      </m:r>
                      <m:sSup>
                        <m:sSupPr>
                          <m:ctrlPr>
                            <a:rPr lang="cs-CZ" sz="32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</m:e>
                        <m:sup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𝝅</m:t>
                      </m:r>
                      <m:sSup>
                        <m:sSupPr>
                          <m:ctrlPr>
                            <a:rPr lang="cs-CZ" sz="32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32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</m:e>
                        <m:sup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cs-CZ" sz="3200" b="1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cs-CZ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𝑺</m:t>
                          </m:r>
                        </m:e>
                        <m:sub>
                          <m:r>
                            <a:rPr lang="cs-CZ" sz="3200" b="1" i="1" smtClean="0">
                              <a:latin typeface="Cambria Math"/>
                              <a:ea typeface="Cambria Math"/>
                            </a:rPr>
                            <m:t>𝒑𝒍</m:t>
                          </m:r>
                        </m:sub>
                      </m:sSub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27357"/>
                <a:ext cx="4608512" cy="651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1115616" y="3778689"/>
            <a:ext cx="332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Povrch pláště</a:t>
            </a:r>
            <a:endParaRPr lang="cs-CZ" sz="3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670109" y="4581128"/>
                <a:ext cx="3937168" cy="69596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cs-CZ" sz="3600" b="1" i="1" smtClean="0">
                              <a:latin typeface="Cambria Math"/>
                            </a:rPr>
                            <m:t>𝒑𝒍</m:t>
                          </m:r>
                        </m:sub>
                      </m:sSub>
                      <m:r>
                        <a:rPr lang="cs-CZ" sz="3600" b="1" i="1" smtClean="0">
                          <a:latin typeface="Cambria Math"/>
                        </a:rPr>
                        <m:t>=</m:t>
                      </m:r>
                      <m:r>
                        <a:rPr lang="cs-CZ" sz="36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cs-CZ" sz="3600" b="1" i="1" smtClean="0">
                          <a:latin typeface="Cambria Math"/>
                          <a:ea typeface="Cambria Math"/>
                        </a:rPr>
                        <m:t>𝒔</m:t>
                      </m:r>
                      <m:d>
                        <m:dPr>
                          <m:ctrlPr>
                            <a:rPr lang="cs-CZ" sz="36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36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36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36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36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1" i="1" smtClean="0">
                                  <a:latin typeface="Cambria Math"/>
                                  <a:ea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36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09" y="4581128"/>
                <a:ext cx="3937168" cy="6959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735133" y="5517232"/>
                <a:ext cx="4124719" cy="691343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latin typeface="Cambria Math"/>
                        </a:rPr>
                        <m:t>𝒔</m:t>
                      </m:r>
                      <m:r>
                        <a:rPr lang="cs-CZ" sz="3200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32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cs-CZ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3200" b="1" i="1" smtClean="0">
                                  <a:latin typeface="Cambria Math"/>
                                </a:rPr>
                                <m:t>𝒗</m:t>
                              </m:r>
                            </m:e>
                            <m:sup>
                              <m:r>
                                <a:rPr lang="cs-CZ" sz="3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cs-CZ" sz="3200" b="1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cs-CZ" sz="3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3200" b="1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32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3200" b="1" i="1" smtClean="0"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cs-CZ" sz="3200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cs-CZ" sz="3200" b="1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sz="3200" b="1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3200" b="1" i="1" smtClean="0"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  <m:sub>
                                      <m:r>
                                        <a:rPr lang="cs-CZ" sz="32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3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33" y="5517232"/>
                <a:ext cx="4124719" cy="6913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3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315</Words>
  <Application>Microsoft Office PowerPoint</Application>
  <PresentationFormat>Předvádění na obrazovce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Administrativní</vt:lpstr>
      <vt:lpstr>Rovnice</vt:lpstr>
      <vt:lpstr>Objem a povrch těles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 a povrch těles</dc:title>
  <dc:creator>Luděk Šnirch</dc:creator>
  <cp:lastModifiedBy>Luděk Šnirch</cp:lastModifiedBy>
  <cp:revision>24</cp:revision>
  <dcterms:created xsi:type="dcterms:W3CDTF">2013-03-31T20:08:26Z</dcterms:created>
  <dcterms:modified xsi:type="dcterms:W3CDTF">2014-04-21T05:40:56Z</dcterms:modified>
</cp:coreProperties>
</file>